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5143500" type="screen16x9"/>
  <p:notesSz cx="6858000" cy="9144000"/>
  <p:embeddedFontLst>
    <p:embeddedFont>
      <p:font typeface="Amatic SC" panose="020B0604020202020204" charset="-79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consolata" panose="020B0604020202020204" charset="0"/>
      <p:regular r:id="rId15"/>
      <p:bold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Light" panose="020B0604020202020204" charset="0"/>
      <p:regular r:id="rId21"/>
      <p:bold r:id="rId22"/>
      <p:italic r:id="rId23"/>
      <p:boldItalic r:id="rId24"/>
    </p:embeddedFont>
    <p:embeddedFont>
      <p:font typeface="Roboto Medium" panose="020B0604020202020204" charset="0"/>
      <p:regular r:id="rId25"/>
      <p:bold r:id="rId26"/>
      <p:italic r:id="rId27"/>
      <p:boldItalic r:id="rId28"/>
    </p:embeddedFont>
    <p:embeddedFont>
      <p:font typeface="Roboto Thin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35" Type="http://schemas.openxmlformats.org/officeDocument/2006/relationships/theme" Target="theme/theme1.xml"/><Relationship Id="rId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7:55.176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ignorePressure" value="1"/>
    </inkml:brush>
  </inkml:definitions>
  <inkml:trace contextRef="#ctx0" brushRef="#br0">0 0,'5'4,"0"-1,0 1,0-1,0-1,0 1,1-1,-1 0,1 0,0-1,3 1,6 2,184 48,1-10,3-8,151 3,616-11,-283-18,-428 8,166 34,455 69,-837-116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2.11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1,'3'0,"0"0,-1 0,1 0,0 1,0 0,0 0,0-1,0 1,-1 1,12 2,81 10,-1-5,23-2,194-6,-179-2,-77 1,351-4,-351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2.52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0 146,'43'-1,"-1"-2,1-3,10-3,22-3,24-3,611-76,-655 85,1 3,47 4,-87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2.967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0 225,'22'-3,"-10"-1,818-130,10 51,-453 83,-295 2,-34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3.31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507 1,'0'0,"0"0,0 3,2 8,2 13,0 15,-2 15,-4 16,-10 19,-10 15,-13 9,-13 8,-12 4,-8-3,-8-3,-3-9,12-22,17-27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3.73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416 1,'-3'69,"-2"-1,-3 1,-4-2,-17 57,-18 37,-32 59,36-108,-5-2,-4-3,-13 10,41-77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4.12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1437 0,'0'0,"0"5,-2-1,1 0,0 0,-1 0,0 0,0 0,0 0,0 0,-1 0,1-1,-1 0,0 1,0-1,-6 9,-39 46,-2-2,-33 27,-121 101,201-181,-754 645,563-489,133-113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4.50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1159 0,'-1'5,"0"-1,-1 1,1-1,-1 0,0 1,0-1,0 0,-1 0,1 0,-1 0,0-1,0 1,0-1,-6 8,-65 75,-4-3,-3-3,-13 4,66-59,-27 25,-203 181,-15-7,228-191,-46 25,49-36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4.93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1,'20'8,"145"29,40-3,-78-14,-2 4,113 39,-226-59,0 1,0 0,-1 0,0 1,0 0,-1 1,1 1,-1-1,0 2,-7-6,0 0,0 0,-1 1,1-1,-1 0,0 1,0 0,0-1,0 1,0 0,-1 0,0 0,0 0,0 0,0 0,-1 1,1-1,-1 0,0 0,-1 0,1 0,-1 1,1-1,-1 0,-1 0,1 0,-2 4,-4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5.36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0,'69'64,"-45"-43,0 2,-1 0,-1 2,-1 0,0 3,-8-8,-2 1,0 0,-1 0,-1 1,-1 1,-1-1,0 1,-2 0,-1 0,-1 1,-1 0,-1-1,-1 1,-1 0,-1-1,-2 1,0-1,-1 0,-1 0,-1 0,-1-1,-1 0,-1-1,-1 0,-1 0,-6 7,-29 32,7-16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5.79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250 0,'6'27,"3"19,-2 0,-2 1,-2 0,-3 0,-2 27,-7 18,-3-1,-11 33,-6 2,-5-2,-6-2,-5-2,-29 52,63-149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7:55.667"/>
    </inkml:context>
    <inkml:brush xml:id="br0">
      <inkml:brushProperty name="width" value="0.025" units="cm"/>
      <inkml:brushProperty name="height" value="0.025" units="cm"/>
      <inkml:brushProperty name="color" value="#333333"/>
      <inkml:brushProperty name="ignorePressure" value="1"/>
    </inkml:brush>
  </inkml:definitions>
  <inkml:trace contextRef="#ctx0" brushRef="#br0">1 13,'0'0,"0"0,3 0,9 2,15 0,27 0,35-2,37-2,32-4,29 0,24 1,19 5,13 5,3 6,-5 6,-2 5,-40-2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6.20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284 0,'0'16,"4"104,-5 0,-8 33,0-72,-4-1,-3-1,-23 68,-9-9,-6-2,-36 59,81-179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6.68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2063 1,'-9'9,"-1"1,-1-2,1 1,-1-2,-3 3,-11 6,-226 145,-178 79,71-43,47-5,-257 207,513-356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7.03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1474 1,'0'0,"-2"2,-4 5,-11 12,-21 20,-31 23,-31 22,-35 15,-26 7,-10 2,1-5,13-9,22-14,26-16,27-15,21-14,22-13,17-11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7.364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1840 0,'-2'2,"-3"6,-14 11,-25 23,-31 25,-42 29,-37 23,-34 16,-24 4,-6-7,12-15,23-19,29-22,31-21,37-21,33-15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7.700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1921 0,'-23'23,"-27"23,-1-3,-3-1,-1-3,-6 0,-239 129,289-162,-722 356,404-203,316-153,-70 34,-42 13,93-42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8.10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1 548,'7'3,"1"-1,-1 0,1-1,0 0,0 0,0 0,0-1,-1-1,1 1,6-2,-2 1,53-6,-1-2,55-16,125-43,-175 47,226-76,206-101,-176 75,-306 117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8.43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1,'0'0,"0"0,2 0,4 1,4 3,7 2,8 0,8-1,9-1,7-2,6-1,2 0,-2-1,-5 0,-7 0,-7-1,-12 1,-8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9.33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1,'44'1,"0"3,14 4,7 1,161 18,288 30,2-24,-177-34,-272-2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9.74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0 135,'26'6,"34"0,0-2,1-2,34-6,-52 3,1031-88,-804 60,-80 4,-161 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0.182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1 162,'7'-3,"1"0,0 1,0 0,0 0,0 1,8 0,16-3,403-61,2 20,2 19,19 19,-425 7,-12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08.18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79,'1027'-40,"21"2,616 99,-1379-41,-198-12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0.61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94,'31'0,"931"-26,-661 12,-223 6,0-4,61-17,-120 24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1.27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1,'17'16,"-11"-12,138 104,54 24,-33-23,167 133,-315-230,1-1,-1 0,2-2,-1 0,15 4,-8-6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1.665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1,'2'7,"0"0,0 1,0-1,1 0,0 0,1-1,0 1,0-1,0 0,4 4,3 7,146 210,-65-98,-77-108,0 0,1-1,1-1,1-1,1 0,0-2,8 6,5-1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22.321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1,'0'0,"0"0,1 1,3 5,2 6,4 5,3 8,4 8,6 7,1 7,2 5,1 2,-3-8,-6-12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37.53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1,'0'0,"0"0,2 3,0 0,0-1,0 1,1-1,-1 1,1-1,0 0,0 0,1 1,-1-1,4 3,0 0,1-1,-1 0,1-1,0 1,0-1,1-1,-1 1,6-1,17 3,0-1,2-2,28 3,116 17,1-8,14-7,357 0,-467-5,149 11,-109-4,616 8,335-17,-1026-4,-35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39.09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103 79,'-2'-3,"1"1,-1 0,0-1,0 1,-1 0,1 0,0 0,0 1,-1-1,0 1,1-1,-1 1,0 0,1 0,-1 0,0 0,0 0,0 1,0-1,0 1,-1 0,0-1,1 1,-1-1,0 0,1 0,-1 0,1-1,-1 1,1-1,-1 0,1 0,0 0,-2-1,35 3,-24 0,241-27,-121 26,0 6,4 5,-103-8,-7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08.75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16,'23'1,"0"1,20 4,30 3,321 0,107-22,-200 2,769-7,-1 46,-883-15,-1 9,33 15,-175-28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09.228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0 196,'0'0,"25"6,13-3,1-1,28-4,-61 2,830-69,-403 25,1020-44,-882 84,308 46,-804-35,-27-2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09.70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1,'19'0,"-9"0,787 39,146 2,263-67,-430 1,-4 34,-315 22,-407-28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0.619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1 1,'151'7,"-32"0,878-12,-348-5,-539 12,25 6,-86-3,1 3,-1 2,42 14,-83-22,0 1,-1 0,1 0,-1 1,0 0,0 1,0-1,-1 1,1 0,-1 1,0 0,-1 0,3 3,-4-3,-1 0,1 0,-1 0,-1 0,1 0,-1 0,0 1,0-1,-1 1,0 0,0-1,-1 1,0 0,0-1,0 1,-2 4,0 4,-1 0,0-1,-2 1,1-1,-2 0,0 0,-1 0,0-1,-1 0,0 0,-1-1,-1 0,-7 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1.096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1,'14'2,"232"63,397 90,-409-113,2-11,211 0,-376-31,9-4,-38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11T15:18:11.553"/>
    </inkml:context>
    <inkml:brush xml:id="br0">
      <inkml:brushProperty name="width" value="0.35" units="cm"/>
      <inkml:brushProperty name="height" value="0.35" units="cm"/>
      <inkml:brushProperty name="ignorePressure" value="1"/>
    </inkml:brush>
  </inkml:definitions>
  <inkml:trace contextRef="#ctx0" brushRef="#br0">0 47,'64'-7,"-22"0,196-15,1 11,66 12,481 46,-371-25,-379-22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7117b0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7117b0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67117b12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67117b12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67117b12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67117b12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67117b12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67117b12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67117b12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67117b12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67117b12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67117b12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1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Google Shape;149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1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8" name="Google Shape;238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2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2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2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2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2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" name="Google Shape;326;p2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2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" name="Google Shape;346;p2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2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" name="Google Shape;373;p2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2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2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" name="Google Shape;400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" name="Google Shape;415;p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" name="Google Shape;420;p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2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2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" name="Google Shape;447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2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2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2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2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Google Shape;593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Google Shape;635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7" name="Google Shape;657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Google Shape;681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6" name="Google Shape;706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1" name="Google Shape;731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Google Shape;754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Google Shape;77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7" name="Google Shape;80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Google Shape;835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Google Shape;86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1" name="Google Shape;921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3" name="Google Shape;923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4" name="Google Shape;954;p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8" name="Google Shape;1028;p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3" name="Google Shape;1033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4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5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55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ulleted List 1–4 (Green) 1 Line Subhead">
  <p:cSld name="1_Bulleted List 1–4 (Green) 1 Line Subhead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1" name="Google Shape;1061;p5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62" name="Google Shape;1062;p58"/>
          <p:cNvSpPr txBox="1">
            <a:spLocks noGrp="1"/>
          </p:cNvSpPr>
          <p:nvPr>
            <p:ph type="subTitle" idx="2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63" name="Google Shape;1063;p58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64" name="Google Shape;1064;p58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5" name="Google Shape;1065;p58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66" name="Google Shape;1066;p58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68" name="Google Shape;1068;p5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9" name="Google Shape;1069;p58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70" name="Google Shape;1070;p58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1" name="Google Shape;1071;p58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72" name="Google Shape;1072;p58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58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4" name="Google Shape;1074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5" name="Google Shape;1075;p58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76" name="Google Shape;1076;p58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name="adj" fmla="val 16667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7" name="Google Shape;1077;p58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78" name="Google Shape;1078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name="adj" fmla="val 16667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name="adj" fmla="val 50000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0" name="Google Shape;1080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1" name="Google Shape;1081;p58"/>
          <p:cNvSpPr txBox="1">
            <a:spLocks noGrp="1"/>
          </p:cNvSpPr>
          <p:nvPr>
            <p:ph type="body" idx="3"/>
          </p:nvPr>
        </p:nvSpPr>
        <p:spPr>
          <a:xfrm>
            <a:off x="-1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2" name="Google Shape;1082;p58"/>
          <p:cNvSpPr txBox="1">
            <a:spLocks noGrp="1"/>
          </p:cNvSpPr>
          <p:nvPr>
            <p:ph type="body" idx="4"/>
          </p:nvPr>
        </p:nvSpPr>
        <p:spPr>
          <a:xfrm>
            <a:off x="-1" y="2213462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3" name="Google Shape;1083;p58"/>
          <p:cNvSpPr txBox="1">
            <a:spLocks noGrp="1"/>
          </p:cNvSpPr>
          <p:nvPr>
            <p:ph type="body" idx="5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45925" tIns="34275" rIns="20572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4" name="Google Shape;1084;p58"/>
          <p:cNvSpPr/>
          <p:nvPr/>
        </p:nvSpPr>
        <p:spPr>
          <a:xfrm>
            <a:off x="280115" y="1236372"/>
            <a:ext cx="1036861" cy="3400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Google Shape;108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848" y="1367650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977" y="3012419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976" y="2169983"/>
            <a:ext cx="860717" cy="68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9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p59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1" name="Google Shape;1091;p59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2" name="Google Shape;1092;p59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093" name="Google Shape;1093;p59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Attention Slide">
  <p:cSld name="Call Attention Slide"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0"/>
          <p:cNvSpPr txBox="1">
            <a:spLocks noGrp="1"/>
          </p:cNvSpPr>
          <p:nvPr>
            <p:ph type="subTitle" idx="1"/>
          </p:nvPr>
        </p:nvSpPr>
        <p:spPr>
          <a:xfrm>
            <a:off x="270163" y="1512517"/>
            <a:ext cx="8873836" cy="3350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00300" tIns="0" rIns="205725" bIns="3429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6" name="Google Shape;1096;p60"/>
          <p:cNvSpPr txBox="1">
            <a:spLocks noGrp="1"/>
          </p:cNvSpPr>
          <p:nvPr>
            <p:ph type="sldNum" idx="12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274325" bIns="685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0"/>
          <p:cNvSpPr txBox="1">
            <a:spLocks noGrp="1"/>
          </p:cNvSpPr>
          <p:nvPr>
            <p:ph type="body" idx="2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6.png"/><Relationship Id="rId21" Type="http://schemas.openxmlformats.org/officeDocument/2006/relationships/customXml" Target="../ink/ink10.xml"/><Relationship Id="rId42" Type="http://schemas.openxmlformats.org/officeDocument/2006/relationships/image" Target="../media/image54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67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1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45.png"/><Relationship Id="rId32" Type="http://schemas.openxmlformats.org/officeDocument/2006/relationships/image" Target="../media/image49.png"/><Relationship Id="rId37" Type="http://schemas.openxmlformats.org/officeDocument/2006/relationships/customXml" Target="../ink/ink18.xml"/><Relationship Id="rId40" Type="http://schemas.openxmlformats.org/officeDocument/2006/relationships/image" Target="../media/image53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62.png"/><Relationship Id="rId66" Type="http://schemas.openxmlformats.org/officeDocument/2006/relationships/image" Target="../media/image66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40.png"/><Relationship Id="rId22" Type="http://schemas.openxmlformats.org/officeDocument/2006/relationships/image" Target="../media/image44.png"/><Relationship Id="rId27" Type="http://schemas.openxmlformats.org/officeDocument/2006/relationships/customXml" Target="../ink/ink13.xml"/><Relationship Id="rId30" Type="http://schemas.openxmlformats.org/officeDocument/2006/relationships/image" Target="../media/image48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57.png"/><Relationship Id="rId56" Type="http://schemas.openxmlformats.org/officeDocument/2006/relationships/image" Target="../media/image61.png"/><Relationship Id="rId64" Type="http://schemas.openxmlformats.org/officeDocument/2006/relationships/image" Target="../media/image65.png"/><Relationship Id="rId69" Type="http://schemas.openxmlformats.org/officeDocument/2006/relationships/customXml" Target="../ink/ink34.xml"/><Relationship Id="rId8" Type="http://schemas.openxmlformats.org/officeDocument/2006/relationships/image" Target="../media/image37.png"/><Relationship Id="rId51" Type="http://schemas.openxmlformats.org/officeDocument/2006/relationships/customXml" Target="../ink/ink25.xml"/><Relationship Id="rId72" Type="http://schemas.openxmlformats.org/officeDocument/2006/relationships/image" Target="../media/image69.png"/><Relationship Id="rId3" Type="http://schemas.openxmlformats.org/officeDocument/2006/relationships/customXml" Target="../ink/ink1.xml"/><Relationship Id="rId12" Type="http://schemas.openxmlformats.org/officeDocument/2006/relationships/image" Target="../media/image39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52.png"/><Relationship Id="rId46" Type="http://schemas.openxmlformats.org/officeDocument/2006/relationships/image" Target="../media/image56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43.png"/><Relationship Id="rId41" Type="http://schemas.openxmlformats.org/officeDocument/2006/relationships/customXml" Target="../ink/ink20.xml"/><Relationship Id="rId54" Type="http://schemas.openxmlformats.org/officeDocument/2006/relationships/image" Target="../media/image60.png"/><Relationship Id="rId62" Type="http://schemas.openxmlformats.org/officeDocument/2006/relationships/image" Target="../media/image64.png"/><Relationship Id="rId70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7.png"/><Relationship Id="rId36" Type="http://schemas.openxmlformats.org/officeDocument/2006/relationships/image" Target="../media/image51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38.png"/><Relationship Id="rId31" Type="http://schemas.openxmlformats.org/officeDocument/2006/relationships/customXml" Target="../ink/ink15.xml"/><Relationship Id="rId44" Type="http://schemas.openxmlformats.org/officeDocument/2006/relationships/image" Target="../media/image55.png"/><Relationship Id="rId52" Type="http://schemas.openxmlformats.org/officeDocument/2006/relationships/image" Target="../media/image59.png"/><Relationship Id="rId60" Type="http://schemas.openxmlformats.org/officeDocument/2006/relationships/image" Target="../media/image63.png"/><Relationship Id="rId65" Type="http://schemas.openxmlformats.org/officeDocument/2006/relationships/customXml" Target="../ink/ink32.xml"/><Relationship Id="rId4" Type="http://schemas.openxmlformats.org/officeDocument/2006/relationships/image" Target="../media/image35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42.png"/><Relationship Id="rId39" Type="http://schemas.openxmlformats.org/officeDocument/2006/relationships/customXml" Target="../ink/ink19.xml"/><Relationship Id="rId34" Type="http://schemas.openxmlformats.org/officeDocument/2006/relationships/image" Target="../media/image50.png"/><Relationship Id="rId50" Type="http://schemas.openxmlformats.org/officeDocument/2006/relationships/image" Target="../media/image58.png"/><Relationship Id="rId55" Type="http://schemas.openxmlformats.org/officeDocument/2006/relationships/customXml" Target="../ink/ink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Student Loan Debt and Average Starting Salary After 4 Year University Completion 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A3202-FF92-480B-8C16-7DDD947C6EBB}"/>
              </a:ext>
            </a:extLst>
          </p:cNvPr>
          <p:cNvGrpSpPr/>
          <p:nvPr/>
        </p:nvGrpSpPr>
        <p:grpSpPr>
          <a:xfrm>
            <a:off x="5939900" y="4202959"/>
            <a:ext cx="1547280" cy="177120"/>
            <a:chOff x="5939900" y="4202959"/>
            <a:chExt cx="154728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D970DD9-713E-43BF-90B6-359CD9CAEAC0}"/>
                    </a:ext>
                  </a:extLst>
                </p14:cNvPr>
                <p14:cNvContentPartPr/>
                <p14:nvPr/>
              </p14:nvContentPartPr>
              <p14:xfrm>
                <a:off x="5939900" y="4228879"/>
                <a:ext cx="1547280" cy="151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D970DD9-713E-43BF-90B6-359CD9CAEA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35580" y="4224559"/>
                  <a:ext cx="1555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C19042-18A7-498C-9BAC-898C72456AD0}"/>
                    </a:ext>
                  </a:extLst>
                </p14:cNvPr>
                <p14:cNvContentPartPr/>
                <p14:nvPr/>
              </p14:nvContentPartPr>
              <p14:xfrm>
                <a:off x="6062300" y="4202959"/>
                <a:ext cx="815760" cy="27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C19042-18A7-498C-9BAC-898C72456A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7980" y="4198639"/>
                  <a:ext cx="824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6EB2DD2-B086-4EFB-AFA8-8A46679B4DA7}"/>
              </a:ext>
            </a:extLst>
          </p:cNvPr>
          <p:cNvGrpSpPr/>
          <p:nvPr/>
        </p:nvGrpSpPr>
        <p:grpSpPr>
          <a:xfrm>
            <a:off x="5896340" y="3977959"/>
            <a:ext cx="2865960" cy="724680"/>
            <a:chOff x="5896340" y="3977959"/>
            <a:chExt cx="2865960" cy="72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DCC8AD-1BCF-41DC-98CF-F64E211AFAB6}"/>
                    </a:ext>
                  </a:extLst>
                </p14:cNvPr>
                <p14:cNvContentPartPr/>
                <p14:nvPr/>
              </p14:nvContentPartPr>
              <p14:xfrm>
                <a:off x="6073100" y="4222399"/>
                <a:ext cx="1480320" cy="32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DCC8AD-1BCF-41DC-98CF-F64E211AFA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0460" y="4159759"/>
                  <a:ext cx="1605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658B64-E7AA-4C60-9C3C-09A7917C98B2}"/>
                    </a:ext>
                  </a:extLst>
                </p14:cNvPr>
                <p14:cNvContentPartPr/>
                <p14:nvPr/>
              </p14:nvContentPartPr>
              <p14:xfrm>
                <a:off x="5947100" y="4248319"/>
                <a:ext cx="1486800" cy="3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658B64-E7AA-4C60-9C3C-09A7917C98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84100" y="4185679"/>
                  <a:ext cx="1612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5C6FF24-5A41-42E7-992A-22C982310F0C}"/>
                    </a:ext>
                  </a:extLst>
                </p14:cNvPr>
                <p14:cNvContentPartPr/>
                <p14:nvPr/>
              </p14:nvContentPartPr>
              <p14:xfrm>
                <a:off x="5965100" y="4137079"/>
                <a:ext cx="1609560" cy="74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5C6FF24-5A41-42E7-992A-22C982310F0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2100" y="4074079"/>
                  <a:ext cx="17352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FD115B-A87B-4EF4-A60D-54D4C95D948D}"/>
                    </a:ext>
                  </a:extLst>
                </p14:cNvPr>
                <p14:cNvContentPartPr/>
                <p14:nvPr/>
              </p14:nvContentPartPr>
              <p14:xfrm>
                <a:off x="5896340" y="4156879"/>
                <a:ext cx="1810800" cy="2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FD115B-A87B-4EF4-A60D-54D4C95D94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33340" y="4094239"/>
                  <a:ext cx="1936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9754024-20C9-41BB-AB57-1449650E4C9B}"/>
                    </a:ext>
                  </a:extLst>
                </p14:cNvPr>
                <p14:cNvContentPartPr/>
                <p14:nvPr/>
              </p14:nvContentPartPr>
              <p14:xfrm>
                <a:off x="6759260" y="4268119"/>
                <a:ext cx="909720" cy="155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9754024-20C9-41BB-AB57-1449650E4C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96620" y="4205119"/>
                  <a:ext cx="10353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A8A8CC2-7426-4A69-9FCC-A1F5369F5DBB}"/>
                    </a:ext>
                  </a:extLst>
                </p14:cNvPr>
                <p14:cNvContentPartPr/>
                <p14:nvPr/>
              </p14:nvContentPartPr>
              <p14:xfrm>
                <a:off x="7044740" y="4221679"/>
                <a:ext cx="725040" cy="117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A8A8CC2-7426-4A69-9FCC-A1F5369F5D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81740" y="4159039"/>
                  <a:ext cx="850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2E1F0C-B335-42F7-9CC0-BDE8EC698BD1}"/>
                    </a:ext>
                  </a:extLst>
                </p14:cNvPr>
                <p14:cNvContentPartPr/>
                <p14:nvPr/>
              </p14:nvContentPartPr>
              <p14:xfrm>
                <a:off x="7062740" y="4333999"/>
                <a:ext cx="765360" cy="25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2E1F0C-B335-42F7-9CC0-BDE8EC698BD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99740" y="4270999"/>
                  <a:ext cx="891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A3E94DE-6213-435C-B141-E3C6F7476A0A}"/>
                    </a:ext>
                  </a:extLst>
                </p14:cNvPr>
                <p14:cNvContentPartPr/>
                <p14:nvPr/>
              </p14:nvContentPartPr>
              <p14:xfrm>
                <a:off x="7864460" y="4142839"/>
                <a:ext cx="470880" cy="15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A3E94DE-6213-435C-B141-E3C6F7476A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801820" y="4080199"/>
                  <a:ext cx="596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1F3741B-9F00-4848-AB30-9947C2C6A9F7}"/>
                    </a:ext>
                  </a:extLst>
                </p14:cNvPr>
                <p14:cNvContentPartPr/>
                <p14:nvPr/>
              </p14:nvContentPartPr>
              <p14:xfrm>
                <a:off x="7915220" y="4036639"/>
                <a:ext cx="466560" cy="52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1F3741B-9F00-4848-AB30-9947C2C6A9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52220" y="3973639"/>
                  <a:ext cx="592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DD6B45-8958-4F97-82E4-A9B6E365ACA2}"/>
                    </a:ext>
                  </a:extLst>
                </p14:cNvPr>
                <p14:cNvContentPartPr/>
                <p14:nvPr/>
              </p14:nvContentPartPr>
              <p14:xfrm>
                <a:off x="7662140" y="4054999"/>
                <a:ext cx="807120" cy="81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DD6B45-8958-4F97-82E4-A9B6E365ACA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99140" y="3992359"/>
                  <a:ext cx="9327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657C21-9B39-443C-BD4E-BBC7CDA5EFAE}"/>
                    </a:ext>
                  </a:extLst>
                </p14:cNvPr>
                <p14:cNvContentPartPr/>
                <p14:nvPr/>
              </p14:nvContentPartPr>
              <p14:xfrm>
                <a:off x="8248940" y="4074799"/>
                <a:ext cx="187200" cy="451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657C21-9B39-443C-BD4E-BBC7CDA5EFA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85940" y="4012159"/>
                  <a:ext cx="31284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0B908F-63A1-4CEE-BA53-E6E9FE5B8DAA}"/>
                    </a:ext>
                  </a:extLst>
                </p14:cNvPr>
                <p14:cNvContentPartPr/>
                <p14:nvPr/>
              </p14:nvContentPartPr>
              <p14:xfrm>
                <a:off x="8451620" y="4092439"/>
                <a:ext cx="149760" cy="455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0B908F-63A1-4CEE-BA53-E6E9FE5B8D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88980" y="4029799"/>
                  <a:ext cx="2754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F2DB1F-7D62-4503-8714-97FE8B0D28B1}"/>
                    </a:ext>
                  </a:extLst>
                </p14:cNvPr>
                <p14:cNvContentPartPr/>
                <p14:nvPr/>
              </p14:nvContentPartPr>
              <p14:xfrm>
                <a:off x="8098100" y="4053199"/>
                <a:ext cx="517680" cy="469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F2DB1F-7D62-4503-8714-97FE8B0D28B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035100" y="3990199"/>
                  <a:ext cx="6433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C590EC-1D14-4F77-9C33-41769FCE11DE}"/>
                    </a:ext>
                  </a:extLst>
                </p14:cNvPr>
                <p14:cNvContentPartPr/>
                <p14:nvPr/>
              </p14:nvContentPartPr>
              <p14:xfrm>
                <a:off x="8018180" y="4060399"/>
                <a:ext cx="417240" cy="376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C590EC-1D14-4F77-9C33-41769FCE11D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55540" y="3997399"/>
                  <a:ext cx="5428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B2ED38-62C7-4F09-9F65-C6CC2DEE9FC6}"/>
                    </a:ext>
                  </a:extLst>
                </p14:cNvPr>
                <p14:cNvContentPartPr/>
                <p14:nvPr/>
              </p14:nvContentPartPr>
              <p14:xfrm>
                <a:off x="8269100" y="4013599"/>
                <a:ext cx="367920" cy="135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B2ED38-62C7-4F09-9F65-C6CC2DEE9FC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06100" y="3950959"/>
                  <a:ext cx="4935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BD4387-B345-41F9-A076-676CDED1C259}"/>
                    </a:ext>
                  </a:extLst>
                </p14:cNvPr>
                <p14:cNvContentPartPr/>
                <p14:nvPr/>
              </p14:nvContentPartPr>
              <p14:xfrm>
                <a:off x="8510660" y="3981559"/>
                <a:ext cx="106560" cy="333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BD4387-B345-41F9-A076-676CDED1C25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448020" y="3918559"/>
                  <a:ext cx="2322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E52FA7-C4A4-48E7-86BC-B1DE1CE1B4FD}"/>
                    </a:ext>
                  </a:extLst>
                </p14:cNvPr>
                <p14:cNvContentPartPr/>
                <p14:nvPr/>
              </p14:nvContentPartPr>
              <p14:xfrm>
                <a:off x="8558180" y="4096399"/>
                <a:ext cx="101160" cy="478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E52FA7-C4A4-48E7-86BC-B1DE1CE1B4F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95540" y="4033399"/>
                  <a:ext cx="22680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50179F9-7CCD-47DC-8718-4A0B2A620DEB}"/>
                    </a:ext>
                  </a:extLst>
                </p14:cNvPr>
                <p14:cNvContentPartPr/>
                <p14:nvPr/>
              </p14:nvContentPartPr>
              <p14:xfrm>
                <a:off x="8636300" y="4168039"/>
                <a:ext cx="104040" cy="461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50179F9-7CCD-47DC-8718-4A0B2A620DE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573300" y="4105039"/>
                  <a:ext cx="22968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8064BD7-39C8-4979-8C13-653EFEB0895C}"/>
                    </a:ext>
                  </a:extLst>
                </p14:cNvPr>
                <p14:cNvContentPartPr/>
                <p14:nvPr/>
              </p14:nvContentPartPr>
              <p14:xfrm>
                <a:off x="7923500" y="3988399"/>
                <a:ext cx="742680" cy="468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8064BD7-39C8-4979-8C13-653EFEB0895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60860" y="3925759"/>
                  <a:ext cx="86832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ADAAC0-D086-452E-B1BB-BEEDB5E68202}"/>
                    </a:ext>
                  </a:extLst>
                </p14:cNvPr>
                <p14:cNvContentPartPr/>
                <p14:nvPr/>
              </p14:nvContentPartPr>
              <p14:xfrm>
                <a:off x="7688060" y="4171279"/>
                <a:ext cx="531000" cy="354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ADAAC0-D086-452E-B1BB-BEEDB5E6820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25060" y="4108639"/>
                  <a:ext cx="6566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72760F1-2999-435F-BCCE-04B481055898}"/>
                    </a:ext>
                  </a:extLst>
                </p14:cNvPr>
                <p14:cNvContentPartPr/>
                <p14:nvPr/>
              </p14:nvContentPartPr>
              <p14:xfrm>
                <a:off x="7505540" y="4132039"/>
                <a:ext cx="662400" cy="4168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72760F1-2999-435F-BCCE-04B48105589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42900" y="4069039"/>
                  <a:ext cx="7880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F4E49F-1E78-426A-8E42-06A8BE52252C}"/>
                    </a:ext>
                  </a:extLst>
                </p14:cNvPr>
                <p14:cNvContentPartPr/>
                <p14:nvPr/>
              </p14:nvContentPartPr>
              <p14:xfrm>
                <a:off x="7458380" y="4103599"/>
                <a:ext cx="691560" cy="373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F4E49F-1E78-426A-8E42-06A8BE52252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95740" y="4040599"/>
                  <a:ext cx="8172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8ACD2F-301D-4F79-AA3E-F51D196B0235}"/>
                    </a:ext>
                  </a:extLst>
                </p14:cNvPr>
                <p14:cNvContentPartPr/>
                <p14:nvPr/>
              </p14:nvContentPartPr>
              <p14:xfrm>
                <a:off x="7738100" y="4056799"/>
                <a:ext cx="649800" cy="201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8ACD2F-301D-4F79-AA3E-F51D196B02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675460" y="3994159"/>
                  <a:ext cx="775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C11CA5-5149-4578-96A5-B7F11977106B}"/>
                    </a:ext>
                  </a:extLst>
                </p14:cNvPr>
                <p14:cNvContentPartPr/>
                <p14:nvPr/>
              </p14:nvContentPartPr>
              <p14:xfrm>
                <a:off x="8351900" y="3977959"/>
                <a:ext cx="187200" cy="1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C11CA5-5149-4578-96A5-B7F11977106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288900" y="3915319"/>
                  <a:ext cx="312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E2879FE-7600-4945-9253-6F331DF2F260}"/>
                    </a:ext>
                  </a:extLst>
                </p14:cNvPr>
                <p14:cNvContentPartPr/>
                <p14:nvPr/>
              </p14:nvContentPartPr>
              <p14:xfrm>
                <a:off x="7856900" y="4501399"/>
                <a:ext cx="674640" cy="5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E2879FE-7600-4945-9253-6F331DF2F26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794260" y="4438759"/>
                  <a:ext cx="800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747BB1D-AE06-40D0-A184-DC6CC187A6FC}"/>
                    </a:ext>
                  </a:extLst>
                </p14:cNvPr>
                <p14:cNvContentPartPr/>
                <p14:nvPr/>
              </p14:nvContentPartPr>
              <p14:xfrm>
                <a:off x="7741700" y="4571239"/>
                <a:ext cx="687240" cy="55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747BB1D-AE06-40D0-A184-DC6CC187A6F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78700" y="4508239"/>
                  <a:ext cx="812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532035D-D804-443F-A9A8-0F394089A99A}"/>
                    </a:ext>
                  </a:extLst>
                </p14:cNvPr>
                <p14:cNvContentPartPr/>
                <p14:nvPr/>
              </p14:nvContentPartPr>
              <p14:xfrm>
                <a:off x="7810100" y="4644319"/>
                <a:ext cx="691200" cy="58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532035D-D804-443F-A9A8-0F394089A99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747460" y="4581679"/>
                  <a:ext cx="8168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C6AEE14-BAD6-4590-9C40-183538E2AE93}"/>
                    </a:ext>
                  </a:extLst>
                </p14:cNvPr>
                <p14:cNvContentPartPr/>
                <p14:nvPr/>
              </p14:nvContentPartPr>
              <p14:xfrm>
                <a:off x="8059580" y="4657639"/>
                <a:ext cx="579240" cy="34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C6AEE14-BAD6-4590-9C40-183538E2AE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96580" y="4594639"/>
                  <a:ext cx="704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2321ED8-FD86-4602-B692-6E74059CF893}"/>
                    </a:ext>
                  </a:extLst>
                </p14:cNvPr>
                <p14:cNvContentPartPr/>
                <p14:nvPr/>
              </p14:nvContentPartPr>
              <p14:xfrm>
                <a:off x="8398700" y="4379359"/>
                <a:ext cx="363600" cy="246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2321ED8-FD86-4602-B692-6E74059CF8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336060" y="4316719"/>
                  <a:ext cx="489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A48C1A5-5E30-4A1B-80FD-68D4D928221D}"/>
                    </a:ext>
                  </a:extLst>
                </p14:cNvPr>
                <p14:cNvContentPartPr/>
                <p14:nvPr/>
              </p14:nvContentPartPr>
              <p14:xfrm>
                <a:off x="8510660" y="4422559"/>
                <a:ext cx="171720" cy="226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A48C1A5-5E30-4A1B-80FD-68D4D928221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448020" y="4359919"/>
                  <a:ext cx="2973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BA9825E-4FA7-42CF-9A0A-70CFD5B31948}"/>
                    </a:ext>
                  </a:extLst>
                </p14:cNvPr>
                <p14:cNvContentPartPr/>
                <p14:nvPr/>
              </p14:nvContentPartPr>
              <p14:xfrm>
                <a:off x="8662580" y="4537399"/>
                <a:ext cx="69840" cy="132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BA9825E-4FA7-42CF-9A0A-70CFD5B3194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599940" y="4474759"/>
                  <a:ext cx="19548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491F87A-69C1-4FDC-81B6-158A9F4A4499}"/>
              </a:ext>
            </a:extLst>
          </p:cNvPr>
          <p:cNvGrpSpPr/>
          <p:nvPr/>
        </p:nvGrpSpPr>
        <p:grpSpPr>
          <a:xfrm>
            <a:off x="226700" y="4974799"/>
            <a:ext cx="1498320" cy="101685"/>
            <a:chOff x="226700" y="4974799"/>
            <a:chExt cx="1498320" cy="10168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EE85C9B-C685-409C-8751-B69BFA8ECEAC}"/>
                    </a:ext>
                  </a:extLst>
                </p14:cNvPr>
                <p14:cNvContentPartPr/>
                <p14:nvPr/>
              </p14:nvContentPartPr>
              <p14:xfrm>
                <a:off x="226700" y="4974799"/>
                <a:ext cx="1321560" cy="61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EE85C9B-C685-409C-8751-B69BFA8ECEA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4060" y="4912159"/>
                  <a:ext cx="1447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6D87CF-1936-4DFB-BDAF-4BFF2D472792}"/>
                    </a:ext>
                  </a:extLst>
                </p14:cNvPr>
                <p14:cNvContentPartPr/>
                <p14:nvPr/>
              </p14:nvContentPartPr>
              <p14:xfrm>
                <a:off x="1468340" y="5048044"/>
                <a:ext cx="256680" cy="284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E6D87CF-1936-4DFB-BDAF-4BFF2D47279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05340" y="4985404"/>
                  <a:ext cx="382320" cy="15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51150"/>
            <a:ext cx="8150179" cy="36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-US" dirty="0" err="1"/>
              <a:t>xtract</a:t>
            </a:r>
            <a:r>
              <a:rPr lang="en-US" dirty="0"/>
              <a:t>, </a:t>
            </a:r>
            <a:r>
              <a:rPr lang="en" dirty="0"/>
              <a:t>T</a:t>
            </a:r>
            <a:r>
              <a:rPr lang="en-US" dirty="0" err="1"/>
              <a:t>ransform</a:t>
            </a:r>
            <a:r>
              <a:rPr lang="en-US" dirty="0"/>
              <a:t>, </a:t>
            </a:r>
            <a:r>
              <a:rPr lang="en" dirty="0"/>
              <a:t>L</a:t>
            </a:r>
            <a:r>
              <a:rPr lang="en-US" dirty="0" err="1"/>
              <a:t>oad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12" name="Google Shape;1112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>
            <a:spLocks noGrp="1"/>
          </p:cNvSpPr>
          <p:nvPr>
            <p:ph type="subTitle" idx="1"/>
          </p:nvPr>
        </p:nvSpPr>
        <p:spPr>
          <a:xfrm>
            <a:off x="833813" y="1438466"/>
            <a:ext cx="1988400" cy="2683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Extract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>
                <a:latin typeface="Roboto Light"/>
                <a:ea typeface="Roboto Light"/>
                <a:cs typeface="Roboto Light"/>
                <a:sym typeface="Roboto Light"/>
              </a:rPr>
              <a:t>We used 2 csv files: 1 on student loan debt and1 on average salary from highest ranked schools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62"/>
          <p:cNvSpPr txBox="1">
            <a:spLocks noGrp="1"/>
          </p:cNvSpPr>
          <p:nvPr>
            <p:ph type="subTitle" idx="2"/>
          </p:nvPr>
        </p:nvSpPr>
        <p:spPr>
          <a:xfrm>
            <a:off x="3509514" y="1448181"/>
            <a:ext cx="1988400" cy="17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Transform</a:t>
            </a:r>
            <a:endParaRPr sz="2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cleaned the csv files using pandas and python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5" name="Google Shape;1115;p62"/>
          <p:cNvSpPr txBox="1">
            <a:spLocks noGrp="1"/>
          </p:cNvSpPr>
          <p:nvPr>
            <p:ph type="subTitle" idx="3"/>
          </p:nvPr>
        </p:nvSpPr>
        <p:spPr>
          <a:xfrm>
            <a:off x="6321789" y="1448181"/>
            <a:ext cx="1771800" cy="288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Load</a:t>
            </a:r>
            <a:endParaRPr sz="30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loaded the final data frames to SQL using </a:t>
            </a:r>
            <a:r>
              <a:rPr lang="en-US" sz="1800" dirty="0" err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sqlalchemy</a:t>
            </a:r>
            <a:r>
              <a:rPr lang="en-US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engine and joined into one table</a:t>
            </a:r>
            <a:endParaRPr sz="18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Extract </a:t>
            </a:r>
            <a:r>
              <a:rPr lang="en-US" dirty="0"/>
              <a:t>Data from CSV Files &amp; Create </a:t>
            </a:r>
            <a:r>
              <a:rPr lang="en-US" dirty="0" err="1"/>
              <a:t>Dataframes</a:t>
            </a:r>
            <a:endParaRPr dirty="0"/>
          </a:p>
        </p:txBody>
      </p:sp>
      <p:sp>
        <p:nvSpPr>
          <p:cNvPr id="1122" name="Google Shape;1122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23" name="Google Shape;1123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3"/>
          <p:cNvSpPr/>
          <p:nvPr/>
        </p:nvSpPr>
        <p:spPr>
          <a:xfrm>
            <a:off x="538301" y="714374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339101" y="705034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 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ile 1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3"/>
          <p:cNvSpPr/>
          <p:nvPr/>
        </p:nvSpPr>
        <p:spPr>
          <a:xfrm>
            <a:off x="5447602" y="702499"/>
            <a:ext cx="19548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3"/>
          <p:cNvSpPr txBox="1"/>
          <p:nvPr/>
        </p:nvSpPr>
        <p:spPr>
          <a:xfrm>
            <a:off x="5282100" y="705034"/>
            <a:ext cx="26775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 File 2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DE028-D9C4-4234-852C-D6EF1A8D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56" y="1458163"/>
            <a:ext cx="4175382" cy="2112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7A4ED3-5969-48E5-923F-E7E2A021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57752"/>
            <a:ext cx="4005027" cy="21126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Transform </a:t>
            </a:r>
            <a:r>
              <a:rPr lang="en-US" dirty="0"/>
              <a:t>the Data and Join</a:t>
            </a:r>
            <a:endParaRPr dirty="0"/>
          </a:p>
        </p:txBody>
      </p:sp>
      <p:sp>
        <p:nvSpPr>
          <p:cNvPr id="1153" name="Google Shape;115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54" name="Google Shape;1154;p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64"/>
          <p:cNvSpPr/>
          <p:nvPr/>
        </p:nvSpPr>
        <p:spPr>
          <a:xfrm>
            <a:off x="254250" y="828088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64"/>
          <p:cNvSpPr txBox="1"/>
          <p:nvPr/>
        </p:nvSpPr>
        <p:spPr>
          <a:xfrm>
            <a:off x="-12300" y="844292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64"/>
          <p:cNvSpPr/>
          <p:nvPr/>
        </p:nvSpPr>
        <p:spPr>
          <a:xfrm>
            <a:off x="254250" y="2443081"/>
            <a:ext cx="19494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Filtering</a:t>
            </a: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64"/>
          <p:cNvSpPr/>
          <p:nvPr/>
        </p:nvSpPr>
        <p:spPr>
          <a:xfrm>
            <a:off x="254250" y="4086707"/>
            <a:ext cx="1966200" cy="4209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4"/>
          <p:cNvSpPr txBox="1"/>
          <p:nvPr/>
        </p:nvSpPr>
        <p:spPr>
          <a:xfrm>
            <a:off x="-12300" y="4113062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Aggregating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9E166-8539-492B-9296-FBA5D67CBF46}"/>
              </a:ext>
            </a:extLst>
          </p:cNvPr>
          <p:cNvSpPr txBox="1"/>
          <p:nvPr/>
        </p:nvSpPr>
        <p:spPr>
          <a:xfrm>
            <a:off x="2555823" y="892753"/>
            <a:ext cx="522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dropped </a:t>
            </a:r>
            <a:r>
              <a:rPr lang="en-US" dirty="0" err="1"/>
              <a:t>NaN</a:t>
            </a:r>
            <a:r>
              <a:rPr lang="en-US" dirty="0"/>
              <a:t> rows and columns we didn’t need for this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1188" name="Google Shape;1188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then l</a:t>
            </a:r>
            <a:r>
              <a:rPr lang="en" dirty="0"/>
              <a:t>oad</a:t>
            </a:r>
            <a:r>
              <a:rPr lang="en-US" dirty="0"/>
              <a:t>ed</a:t>
            </a:r>
            <a:r>
              <a:rPr lang="en" dirty="0"/>
              <a:t> the data into </a:t>
            </a:r>
            <a:r>
              <a:rPr lang="en-US" dirty="0"/>
              <a:t>SQL and </a:t>
            </a:r>
            <a:r>
              <a:rPr lang="en" dirty="0"/>
              <a:t>used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for future analysis or business use.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9" name="Google Shape;1189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90" name="Google Shape;1190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66"/>
          <p:cNvSpPr/>
          <p:nvPr/>
        </p:nvSpPr>
        <p:spPr>
          <a:xfrm>
            <a:off x="431825" y="1406825"/>
            <a:ext cx="2469000" cy="693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66"/>
          <p:cNvSpPr txBox="1"/>
          <p:nvPr/>
        </p:nvSpPr>
        <p:spPr>
          <a:xfrm>
            <a:off x="247269" y="1537965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Summarization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6"/>
          <p:cNvSpPr/>
          <p:nvPr/>
        </p:nvSpPr>
        <p:spPr>
          <a:xfrm>
            <a:off x="7472637" y="2009490"/>
            <a:ext cx="1465500" cy="1452068"/>
          </a:xfrm>
          <a:prstGeom prst="frame">
            <a:avLst>
              <a:gd name="adj1" fmla="val 12500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66"/>
          <p:cNvSpPr/>
          <p:nvPr/>
        </p:nvSpPr>
        <p:spPr>
          <a:xfrm>
            <a:off x="6861200" y="2637458"/>
            <a:ext cx="868800" cy="333000"/>
          </a:xfrm>
          <a:prstGeom prst="rightArrow">
            <a:avLst>
              <a:gd name="adj1" fmla="val 35116"/>
              <a:gd name="adj2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66"/>
          <p:cNvSpPr/>
          <p:nvPr/>
        </p:nvSpPr>
        <p:spPr>
          <a:xfrm>
            <a:off x="4697232" y="2637458"/>
            <a:ext cx="868800" cy="333000"/>
          </a:xfrm>
          <a:prstGeom prst="rightArrow">
            <a:avLst>
              <a:gd name="adj1" fmla="val 35116"/>
              <a:gd name="adj2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6" name="Google Shape;119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7830" y="2275468"/>
            <a:ext cx="1100549" cy="106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3907" y="2263522"/>
            <a:ext cx="1011019" cy="101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6"/>
          <p:cNvSpPr/>
          <p:nvPr/>
        </p:nvSpPr>
        <p:spPr>
          <a:xfrm rot="-9239779" flipH="1">
            <a:off x="4492933" y="1993029"/>
            <a:ext cx="1122873" cy="333145"/>
          </a:xfrm>
          <a:prstGeom prst="rightArrow">
            <a:avLst>
              <a:gd name="adj1" fmla="val 47721"/>
              <a:gd name="adj2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66"/>
          <p:cNvSpPr txBox="1"/>
          <p:nvPr/>
        </p:nvSpPr>
        <p:spPr>
          <a:xfrm>
            <a:off x="7472636" y="4455674"/>
            <a:ext cx="1465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6"/>
          <p:cNvSpPr/>
          <p:nvPr/>
        </p:nvSpPr>
        <p:spPr>
          <a:xfrm rot="-1560221">
            <a:off x="4526506" y="3288622"/>
            <a:ext cx="1122873" cy="333145"/>
          </a:xfrm>
          <a:prstGeom prst="rightArrow">
            <a:avLst>
              <a:gd name="adj1" fmla="val 42342"/>
              <a:gd name="adj2" fmla="val 50000"/>
            </a:avLst>
          </a:prstGeom>
          <a:solidFill>
            <a:srgbClr val="DBDBD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1" name="Google Shape;1201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6553" y="3274540"/>
            <a:ext cx="883920" cy="85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35957" y="1272516"/>
            <a:ext cx="782671" cy="9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6"/>
          <p:cNvSpPr/>
          <p:nvPr/>
        </p:nvSpPr>
        <p:spPr>
          <a:xfrm>
            <a:off x="431763" y="2252525"/>
            <a:ext cx="2469000" cy="693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66"/>
          <p:cNvSpPr txBox="1"/>
          <p:nvPr/>
        </p:nvSpPr>
        <p:spPr>
          <a:xfrm>
            <a:off x="540845" y="2412241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Joining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66"/>
          <p:cNvSpPr/>
          <p:nvPr/>
        </p:nvSpPr>
        <p:spPr>
          <a:xfrm>
            <a:off x="431700" y="3085538"/>
            <a:ext cx="2469000" cy="6933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66"/>
          <p:cNvSpPr txBox="1"/>
          <p:nvPr/>
        </p:nvSpPr>
        <p:spPr>
          <a:xfrm>
            <a:off x="-125" y="3237938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0" tIns="34275" rIns="20572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Creating SQL queries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60636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/>
              <a:t>Analysis</a:t>
            </a:r>
            <a:r>
              <a:rPr lang="en" sz="3000" b="1" dirty="0"/>
              <a:t>: 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We will </a:t>
            </a:r>
            <a:r>
              <a:rPr lang="en-US" sz="3000" dirty="0">
                <a:latin typeface="Roboto Light"/>
                <a:ea typeface="Roboto Light"/>
                <a:cs typeface="Roboto Light"/>
                <a:sym typeface="Roboto Light"/>
              </a:rPr>
              <a:t>join the two data sets on the university name to compare student loan debt versus the average salary after graduation</a:t>
            </a:r>
            <a:r>
              <a:rPr lang="en" sz="3000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1" name="Google Shape;1181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82" name="Google Shape;1182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157</Words>
  <Application>Microsoft Office PowerPoint</Application>
  <PresentationFormat>On-screen Show (16:9)</PresentationFormat>
  <Paragraphs>29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Calibri</vt:lpstr>
      <vt:lpstr>Roboto Medium</vt:lpstr>
      <vt:lpstr>Roboto Light</vt:lpstr>
      <vt:lpstr>Arial</vt:lpstr>
      <vt:lpstr>Roboto Thin</vt:lpstr>
      <vt:lpstr>Roboto</vt:lpstr>
      <vt:lpstr>Amatic SC</vt:lpstr>
      <vt:lpstr>Inconsolata</vt:lpstr>
      <vt:lpstr>Simple Light</vt:lpstr>
      <vt:lpstr>Student Loan Debt and Average Starting Salary After 4 Year University Completion </vt:lpstr>
      <vt:lpstr>Extract, Transform, Load</vt:lpstr>
      <vt:lpstr>Extract Data from CSV Files &amp; Create Dataframes</vt:lpstr>
      <vt:lpstr>Transform the Data and Join</vt:lpstr>
      <vt:lpstr>Load</vt:lpstr>
      <vt:lpstr>Analysis: We will join the two data sets on the university name to compare student loan debt versus the average salary after graduation.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13.1</dc:title>
  <cp:lastModifiedBy>Alexandra Stock</cp:lastModifiedBy>
  <cp:revision>8</cp:revision>
  <dcterms:modified xsi:type="dcterms:W3CDTF">2020-01-11T15:20:10Z</dcterms:modified>
</cp:coreProperties>
</file>